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4" r:id="rId9"/>
    <p:sldId id="263" r:id="rId10"/>
    <p:sldId id="276" r:id="rId11"/>
    <p:sldId id="271" r:id="rId12"/>
    <p:sldId id="265" r:id="rId13"/>
    <p:sldId id="266" r:id="rId14"/>
    <p:sldId id="273" r:id="rId15"/>
    <p:sldId id="277" r:id="rId16"/>
    <p:sldId id="272" r:id="rId17"/>
    <p:sldId id="269" r:id="rId18"/>
    <p:sldId id="267" r:id="rId19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95144"/>
  </p:normalViewPr>
  <p:slideViewPr>
    <p:cSldViewPr snapToGrid="0" snapToObjects="1">
      <p:cViewPr varScale="1">
        <p:scale>
          <a:sx n="54" d="100"/>
          <a:sy n="54" d="100"/>
        </p:scale>
        <p:origin x="12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10/16/2024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7273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0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9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0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8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3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4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4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5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2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10/16/2024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7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ce@redwoods.edu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communityed@redwoods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" name="Rectangle 8">
            <a:extLst>
              <a:ext uri="{FF2B5EF4-FFF2-40B4-BE49-F238E27FC236}">
                <a16:creationId xmlns:a16="http://schemas.microsoft.com/office/drawing/2014/main" id="{ADFFAB7E-4788-405E-A4D8-B6644AE46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">
            <a:extLst>
              <a:ext uri="{FF2B5EF4-FFF2-40B4-BE49-F238E27FC236}">
                <a16:creationId xmlns:a16="http://schemas.microsoft.com/office/drawing/2014/main" id="{A9F985A2-1334-4D86-97FF-10FE78059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0" name="Rectangle 12">
            <a:extLst>
              <a:ext uri="{FF2B5EF4-FFF2-40B4-BE49-F238E27FC236}">
                <a16:creationId xmlns:a16="http://schemas.microsoft.com/office/drawing/2014/main" id="{611151DD-A4A6-4DD2-B74D-ECEC523EE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2000" cy="6099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365740"/>
            <a:ext cx="3722913" cy="37229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A58907-5A40-8148-9ADC-30FD6FFFA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977" y="985240"/>
            <a:ext cx="7459705" cy="98725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87AA05E-A4B5-4444-A419-E9D90622E087}"/>
              </a:ext>
            </a:extLst>
          </p:cNvPr>
          <p:cNvSpPr txBox="1">
            <a:spLocks/>
          </p:cNvSpPr>
          <p:nvPr/>
        </p:nvSpPr>
        <p:spPr>
          <a:xfrm>
            <a:off x="5094513" y="2143669"/>
            <a:ext cx="6322424" cy="14682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6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Phlebotomy </a:t>
            </a:r>
            <a:b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Program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D7BC486-393C-DB4B-984C-2A5BE491A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3" y="3738479"/>
            <a:ext cx="6851410" cy="233613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Spring 2025 – Del Norte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Adult and Community Education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Program Director: Jim Gordon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Instructor: Roxanne Garman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411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0652" y="176938"/>
            <a:ext cx="104490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Immunizations/Screenings Costs and Guidelines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23900" y="823269"/>
            <a:ext cx="110293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Cambria" panose="02040503050406030204" pitchFamily="18" charset="0"/>
                <a:ea typeface="Cambria" panose="02040503050406030204" pitchFamily="18" charset="0"/>
              </a:rPr>
              <a:t>These must be submitted ASAP – after being accepted or waitlisted</a:t>
            </a:r>
          </a:p>
          <a:p>
            <a:r>
              <a:rPr lang="en-US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PLEASE – refer to Immunization/Screening Checklist for specific details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595587-83A5-3F26-6550-165B63B8B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228194"/>
              </p:ext>
            </p:extLst>
          </p:nvPr>
        </p:nvGraphicFramePr>
        <p:xfrm>
          <a:off x="1447799" y="2057400"/>
          <a:ext cx="9886369" cy="4254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72730">
                  <a:extLst>
                    <a:ext uri="{9D8B030D-6E8A-4147-A177-3AD203B41FA5}">
                      <a16:colId xmlns:a16="http://schemas.microsoft.com/office/drawing/2014/main" val="3357698551"/>
                    </a:ext>
                  </a:extLst>
                </a:gridCol>
                <a:gridCol w="5113639">
                  <a:extLst>
                    <a:ext uri="{9D8B030D-6E8A-4147-A177-3AD203B41FA5}">
                      <a16:colId xmlns:a16="http://schemas.microsoft.com/office/drawing/2014/main" val="1039758653"/>
                    </a:ext>
                  </a:extLst>
                </a:gridCol>
              </a:tblGrid>
              <a:tr h="4579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Immunization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Approximate Cost*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5314850"/>
                  </a:ext>
                </a:extLst>
              </a:tr>
              <a:tr h="8273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MMR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Measles, mumps, rubella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$17.00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5208707"/>
                  </a:ext>
                </a:extLst>
              </a:tr>
              <a:tr h="4579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Varicella/Chicken Pox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$129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7006430"/>
                  </a:ext>
                </a:extLst>
              </a:tr>
              <a:tr h="4579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Hepatitis B Series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$55/Per Dose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4538067"/>
                  </a:ext>
                </a:extLst>
              </a:tr>
              <a:tr h="119669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TDAP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Tetanus, diptheria, abd pertussis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Unknown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066880"/>
                  </a:ext>
                </a:extLst>
              </a:tr>
              <a:tr h="8568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 TB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Tuberulosis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Unknown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7708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685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617" y="72431"/>
            <a:ext cx="10519695" cy="101895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Immunization/Screening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345" y="1085856"/>
            <a:ext cx="10013481" cy="4312054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You must provide paper copies of all required immunizations</a:t>
            </a:r>
          </a:p>
          <a:p>
            <a:pPr lvl="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Healthcare providers,  school, parents, family</a:t>
            </a:r>
          </a:p>
          <a:p>
            <a:pPr marL="612648" lvl="4" indent="0">
              <a:lnSpc>
                <a:spcPct val="100000"/>
              </a:lnSpc>
              <a:buNone/>
            </a:pP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You 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can get a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Quantitative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Titer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for most immunizations:</a:t>
            </a:r>
          </a:p>
          <a:p>
            <a:pPr lvl="4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3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600" i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This will show if you have the antibodies.</a:t>
            </a:r>
          </a:p>
          <a:p>
            <a:pPr lvl="3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600" i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If no antibodies are present; </a:t>
            </a:r>
            <a:r>
              <a:rPr lang="en-US" sz="2600" b="1" i="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 must get the immunization(s)!</a:t>
            </a:r>
            <a:r>
              <a:rPr lang="en-US" sz="2600" i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lvl="3">
              <a:lnSpc>
                <a:spcPct val="150000"/>
              </a:lnSpc>
              <a:spcBef>
                <a:spcPts val="400"/>
              </a:spcBef>
              <a:buClr>
                <a:schemeClr val="accent5"/>
              </a:buClr>
            </a:pPr>
            <a:endParaRPr lang="en-US" sz="2400" i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674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5276-B80B-404F-A4A6-C773843C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634" y="156756"/>
            <a:ext cx="10718430" cy="82177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Program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35C1-48E6-474E-9D98-64F442515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978532"/>
            <a:ext cx="10582102" cy="51479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Program Fee: $1,995.00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Other costs:</a:t>
            </a:r>
          </a:p>
          <a:p>
            <a:pPr lvl="3">
              <a:lnSpc>
                <a:spcPct val="150000"/>
              </a:lnSpc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Background Check - $35-$37</a:t>
            </a:r>
          </a:p>
          <a:p>
            <a:pPr lvl="3">
              <a:lnSpc>
                <a:spcPct val="150000"/>
              </a:lnSpc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Physical Exam– costs will vary</a:t>
            </a:r>
          </a:p>
          <a:p>
            <a:pPr lvl="3">
              <a:lnSpc>
                <a:spcPct val="150000"/>
              </a:lnSpc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Immunizations – costs will vary</a:t>
            </a:r>
          </a:p>
          <a:p>
            <a:pPr lvl="1">
              <a:lnSpc>
                <a:spcPct val="150000"/>
              </a:lnSpc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CPT 1 License Fees - Approximately </a:t>
            </a: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$100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635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69A35-187C-F345-8993-6F87889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696" y="169817"/>
            <a:ext cx="10676866" cy="62701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Payment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965CD-E522-634E-B538-3012F49A9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012" y="963445"/>
            <a:ext cx="10676866" cy="57247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There are three (3) ways to pay for the class: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Payment in full: cash, check or credit/debit card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Nelnet Payment Plan (next slide)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Sponsored by an agency/community partner</a:t>
            </a:r>
          </a:p>
          <a:p>
            <a:pPr marL="320040" lvl="1">
              <a:buClr>
                <a:schemeClr val="accent5"/>
              </a:buClr>
            </a:pPr>
            <a:r>
              <a:rPr lang="en-US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	There are several potential opportunities: local, county, state or federal</a:t>
            </a:r>
          </a:p>
          <a:p>
            <a:pPr marL="320040" lvl="1">
              <a:buClr>
                <a:schemeClr val="accent5"/>
              </a:buClr>
            </a:pPr>
            <a:r>
              <a:rPr lang="en-US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	Potential sponsorship opportunities form on website</a:t>
            </a:r>
          </a:p>
          <a:p>
            <a:pPr marL="320040" lvl="1">
              <a:buClr>
                <a:schemeClr val="accent5"/>
              </a:buClr>
            </a:pPr>
            <a:endParaRPr lang="en-US" sz="2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20040" lvl="1" algn="ctr">
              <a:buClr>
                <a:schemeClr val="accent5"/>
              </a:buClr>
            </a:pPr>
            <a:r>
              <a:rPr lang="en-US" sz="2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*Until our office has </a:t>
            </a:r>
            <a:r>
              <a:rPr lang="en-US" sz="2600" b="1" i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written documentation </a:t>
            </a:r>
          </a:p>
          <a:p>
            <a:pPr marL="320040" lvl="1" algn="ctr">
              <a:buClr>
                <a:schemeClr val="accent5"/>
              </a:buClr>
            </a:pPr>
            <a:r>
              <a:rPr lang="en-US" sz="2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confirming sponsorship, your registration will </a:t>
            </a:r>
          </a:p>
          <a:p>
            <a:pPr marL="320040" lvl="1" algn="ctr">
              <a:buClr>
                <a:schemeClr val="accent5"/>
              </a:buClr>
            </a:pPr>
            <a:r>
              <a:rPr lang="en-US" sz="2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not be processed!  </a:t>
            </a:r>
          </a:p>
        </p:txBody>
      </p:sp>
    </p:spTree>
    <p:extLst>
      <p:ext uri="{BB962C8B-B14F-4D97-AF65-F5344CB8AC3E}">
        <p14:creationId xmlns:p14="http://schemas.microsoft.com/office/powerpoint/2010/main" val="485451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0710" y="-65315"/>
            <a:ext cx="10659291" cy="8856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Nelnet Payment Plan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446866"/>
              </p:ext>
            </p:extLst>
          </p:nvPr>
        </p:nvGraphicFramePr>
        <p:xfrm>
          <a:off x="901338" y="940527"/>
          <a:ext cx="10280468" cy="277771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568746">
                  <a:extLst>
                    <a:ext uri="{9D8B030D-6E8A-4147-A177-3AD203B41FA5}">
                      <a16:colId xmlns:a16="http://schemas.microsoft.com/office/drawing/2014/main" val="3021558736"/>
                    </a:ext>
                  </a:extLst>
                </a:gridCol>
                <a:gridCol w="6711722">
                  <a:extLst>
                    <a:ext uri="{9D8B030D-6E8A-4147-A177-3AD203B41FA5}">
                      <a16:colId xmlns:a16="http://schemas.microsoft.com/office/drawing/2014/main" val="2605334595"/>
                    </a:ext>
                  </a:extLst>
                </a:gridCol>
              </a:tblGrid>
              <a:tr h="2498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Phlebotomy Payment Plan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0012371"/>
                  </a:ext>
                </a:extLst>
              </a:tr>
              <a:tr h="2857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 Cost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$1,995  </a:t>
                      </a:r>
                      <a:endParaRPr lang="en-US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15618"/>
                  </a:ext>
                </a:extLst>
              </a:tr>
              <a:tr h="7693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Down Payment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 Option 1: $1,000 + a $20  non-refundable  payment plan fee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 Option</a:t>
                      </a:r>
                      <a:r>
                        <a:rPr lang="en-US" sz="16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2: </a:t>
                      </a: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$500  +a $20  non-refundable  payment plan fee</a:t>
                      </a:r>
                      <a:endParaRPr lang="en-US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8128986"/>
                  </a:ext>
                </a:extLst>
              </a:tr>
              <a:tr h="6657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Monthly Payment Amount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 Option 1: Approximately $332 for 3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 Option 2: Approximately $500 for 3 months</a:t>
                      </a:r>
                      <a:endParaRPr lang="en-US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515063"/>
                  </a:ext>
                </a:extLst>
              </a:tr>
              <a:tr h="69409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Payment plans are processed with a Debit/Credit card only!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495772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83772" y="4385887"/>
            <a:ext cx="106592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accent5"/>
              </a:buClr>
            </a:pPr>
            <a:r>
              <a:rPr lang="en-US" sz="4800" b="1" dirty="0">
                <a:latin typeface="Cambria" panose="02040503050406030204" pitchFamily="18" charset="0"/>
                <a:ea typeface="Cambria" panose="02040503050406030204" pitchFamily="18" charset="0"/>
              </a:rPr>
              <a:t>Payment plan must be established in order to  register.</a:t>
            </a:r>
          </a:p>
        </p:txBody>
      </p:sp>
    </p:spTree>
    <p:extLst>
      <p:ext uri="{BB962C8B-B14F-4D97-AF65-F5344CB8AC3E}">
        <p14:creationId xmlns:p14="http://schemas.microsoft.com/office/powerpoint/2010/main" val="1530151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A0F1E-A20B-1DEA-C5BF-74E022733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054" y="30672"/>
            <a:ext cx="10769346" cy="76809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Application Packet: Process /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AEA00-8A2E-41CB-69F8-3F4CA4EE8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3054" y="933449"/>
            <a:ext cx="10348432" cy="569957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Application packet MUST include:</a:t>
            </a:r>
          </a:p>
          <a:p>
            <a:pPr>
              <a:lnSpc>
                <a:spcPct val="100000"/>
              </a:lnSpc>
            </a:pP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 forms and/or instructions are all on the program website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Completed application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Completed background check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High School (or equivalent) transcripts (current, unofficial is acceptable)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Incomplete application packets 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will not be accepted</a:t>
            </a:r>
          </a:p>
          <a:p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E-mail: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ace@redwoods.edu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Subject Line</a:t>
            </a:r>
            <a:r>
              <a:rPr lang="en-US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2600" i="1" dirty="0">
                <a:latin typeface="Cambria" panose="02040503050406030204" pitchFamily="18" charset="0"/>
                <a:ea typeface="Cambria" panose="02040503050406030204" pitchFamily="18" charset="0"/>
              </a:rPr>
              <a:t>your last name, your first name: Phlebotomy Application Packet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Items can be separate attachments but </a:t>
            </a:r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</a:rPr>
              <a:t>must be in 1 email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41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46" y="-52252"/>
            <a:ext cx="10656917" cy="86214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Program Process (after application period closes)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444" y="870315"/>
            <a:ext cx="10656919" cy="5759085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Application period closes November 22</a:t>
            </a:r>
            <a:r>
              <a:rPr lang="en-US" sz="9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nd</a:t>
            </a:r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, 2024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Random lottery drawing and letters mailed, and emails sent out : no later than November 25</a:t>
            </a:r>
            <a:r>
              <a:rPr lang="en-US" sz="9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, 2024</a:t>
            </a:r>
            <a:endParaRPr lang="en-US" sz="9600" dirty="0">
              <a:solidFill>
                <a:schemeClr val="tx1">
                  <a:tint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9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Names will be drawn and assigned a #</a:t>
            </a:r>
          </a:p>
          <a:p>
            <a:pPr lvl="1"/>
            <a:r>
              <a:rPr lang="en-US" sz="9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First 18 names drawn will receive acceptance letters/emails</a:t>
            </a:r>
          </a:p>
          <a:p>
            <a:pPr lvl="1"/>
            <a:r>
              <a:rPr lang="en-US" sz="9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Remaining  names drawn will receive waitlist letters/emails, and  their assigned  # (#3 of 25, #16 of 25, etc.) </a:t>
            </a:r>
          </a:p>
          <a:p>
            <a:pPr lvl="1"/>
            <a:endParaRPr lang="en-US" sz="9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9600" b="1" i="1" dirty="0">
                <a:latin typeface="Cambria" panose="02040503050406030204" pitchFamily="18" charset="0"/>
                <a:ea typeface="Cambria" panose="02040503050406030204" pitchFamily="18" charset="0"/>
              </a:rPr>
              <a:t>Acceptance letters </a:t>
            </a:r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will include: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Registration Form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NelNet Information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Immunization/Screening Checklist 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Physical Exam Form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Potential Sponsorship Opportunities information </a:t>
            </a:r>
          </a:p>
          <a:p>
            <a:endParaRPr lang="en-US" sz="9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9600" b="1" i="1" dirty="0">
                <a:latin typeface="Cambria" panose="02040503050406030204" pitchFamily="18" charset="0"/>
                <a:ea typeface="Cambria" panose="02040503050406030204" pitchFamily="18" charset="0"/>
              </a:rPr>
              <a:t>Waitlist letters </a:t>
            </a:r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will include: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Immunization/Screening Checklist 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Physical exam form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NelNet Information</a:t>
            </a: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Potential sponsorship opportunities information </a:t>
            </a:r>
          </a:p>
          <a:p>
            <a:endParaRPr lang="en-US" sz="9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  <a:p>
            <a:pPr lvl="1"/>
            <a:endParaRPr lang="en-U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484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47" y="124922"/>
            <a:ext cx="10685178" cy="100916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Requirements to apply for CPT 1 License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B5F02B-4E56-9744-AF13-3CEE98719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447" y="784945"/>
            <a:ext cx="10685177" cy="55113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HS diploma or equivalent  - official, sealed transcripts are submitted directly to CDPH</a:t>
            </a:r>
          </a:p>
          <a:p>
            <a:pPr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Background check</a:t>
            </a:r>
          </a:p>
          <a:p>
            <a:pPr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Completion of an approved certification program (like this one)</a:t>
            </a:r>
          </a:p>
          <a:p>
            <a:pPr>
              <a:lnSpc>
                <a:spcPct val="12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Pass the National Healthcareer Association (NHA) Phlebotomy certification exam</a:t>
            </a:r>
          </a:p>
          <a:p>
            <a:pPr>
              <a:lnSpc>
                <a:spcPct val="12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Completion of a 40-hour Clinical Externship (unpaid)</a:t>
            </a:r>
          </a:p>
          <a:p>
            <a:pPr>
              <a:lnSpc>
                <a:spcPct val="12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Application to the California Department of Public Health (CDPH) with required fees</a:t>
            </a:r>
          </a:p>
        </p:txBody>
      </p:sp>
    </p:spTree>
    <p:extLst>
      <p:ext uri="{BB962C8B-B14F-4D97-AF65-F5344CB8AC3E}">
        <p14:creationId xmlns:p14="http://schemas.microsoft.com/office/powerpoint/2010/main" val="637857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E3C3-72F5-A644-A276-2E9F85385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05" y="50203"/>
            <a:ext cx="10668554" cy="58914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Questions????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BB559-8025-304A-A7EE-B8AA27DF8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3658" y="1583871"/>
            <a:ext cx="9958648" cy="224028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Email: 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ACE@redwoods.edu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Phone: 707-476-4500</a:t>
            </a:r>
          </a:p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Address: 525 D Street Eureka, CA 95501</a:t>
            </a:r>
          </a:p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Office Hours: Monday – Friday 8:30a-4:30p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1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D710B6-4DB1-4B44-A357-F8553E26B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050868"/>
            <a:ext cx="10668000" cy="22598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Welcome and Introductions</a:t>
            </a:r>
            <a:r>
              <a:rPr lang="en-US" sz="36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3107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2772C-410A-8D49-8BD9-F5E2B7C97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757" y="130630"/>
            <a:ext cx="10676867" cy="809606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E0FB1-0967-054E-AE91-BDF656005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394" y="1264128"/>
            <a:ext cx="10261229" cy="4268584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What phlebotomy is and what it is not 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What are the state requirements?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Course information, dates and format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Application process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Cost and funding options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01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841BE-1FED-AD4E-8A77-1D1D72C7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758" y="151047"/>
            <a:ext cx="10660242" cy="65885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What’s a Phlebotomist?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A9BAF-9283-A94C-88E0-2A8F076ED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651" y="928650"/>
            <a:ext cx="10463349" cy="50802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Practices in hospitals, clinics and freestanding labs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Direct patient contact/care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Responsible for blood draws (venipuncture) and collections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</a:rPr>
              <a:t>Does not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administer medications or initiate IV access</a:t>
            </a:r>
          </a:p>
        </p:txBody>
      </p:sp>
    </p:spTree>
    <p:extLst>
      <p:ext uri="{BB962C8B-B14F-4D97-AF65-F5344CB8AC3E}">
        <p14:creationId xmlns:p14="http://schemas.microsoft.com/office/powerpoint/2010/main" val="1288524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ADF41-FEDE-B649-9772-69C1D7BB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194" y="151054"/>
            <a:ext cx="10726743" cy="984227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What makes a good Phlebotomist?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16693-57C2-D340-9406-A943C4BA3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269" y="1200593"/>
            <a:ext cx="10269542" cy="48736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Patience!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Empathy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Critical thinking skills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Communication skills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People skills</a:t>
            </a:r>
          </a:p>
        </p:txBody>
      </p:sp>
    </p:spTree>
    <p:extLst>
      <p:ext uri="{BB962C8B-B14F-4D97-AF65-F5344CB8AC3E}">
        <p14:creationId xmlns:p14="http://schemas.microsoft.com/office/powerpoint/2010/main" val="3354361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26A7-E410-F24C-B369-835FCD65B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570" y="176472"/>
            <a:ext cx="10660242" cy="81797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About the program.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34824" y="818213"/>
            <a:ext cx="10510613" cy="529520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>
                <a:latin typeface="Cambria" panose="02040503050406030204" pitchFamily="18" charset="0"/>
                <a:ea typeface="Cambria" panose="02040503050406030204" pitchFamily="18" charset="0"/>
              </a:rPr>
              <a:t>Not-for-Credit Program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>
                <a:latin typeface="Cambria" panose="02040503050406030204" pitchFamily="18" charset="0"/>
                <a:ea typeface="Cambria" panose="02040503050406030204" pitchFamily="18" charset="0"/>
              </a:rPr>
              <a:t>Nationally recognized certification exam is included (NHA)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>
                <a:latin typeface="Cambria" panose="02040503050406030204" pitchFamily="18" charset="0"/>
                <a:ea typeface="Cambria" panose="02040503050406030204" pitchFamily="18" charset="0"/>
              </a:rPr>
              <a:t>Class includes: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Phlebotomy class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Basic CPR: BLS for healthcare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Textbooks, handouts, and NHA online resources and practice tests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Materials and supplies for laboratory portions of the class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Clinical rotation in a healthcare facility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Job Prep (resume, cover letter, interviewing)</a:t>
            </a:r>
          </a:p>
        </p:txBody>
      </p:sp>
    </p:spTree>
    <p:extLst>
      <p:ext uri="{BB962C8B-B14F-4D97-AF65-F5344CB8AC3E}">
        <p14:creationId xmlns:p14="http://schemas.microsoft.com/office/powerpoint/2010/main" val="582164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08" y="72440"/>
            <a:ext cx="10668554" cy="68520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Program Dates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3D7811-8B4F-7744-9F23-0E5FEB026DDC}"/>
              </a:ext>
            </a:extLst>
          </p:cNvPr>
          <p:cNvSpPr txBox="1">
            <a:spLocks/>
          </p:cNvSpPr>
          <p:nvPr/>
        </p:nvSpPr>
        <p:spPr>
          <a:xfrm>
            <a:off x="1069016" y="1069966"/>
            <a:ext cx="10377609" cy="53308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5000"/>
              </a:lnSpc>
              <a:spcBef>
                <a:spcPts val="9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5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defRPr sz="16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Dates: January 11</a:t>
            </a:r>
            <a:r>
              <a:rPr lang="en-U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– April 26</a:t>
            </a:r>
            <a:r>
              <a:rPr lang="en-U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,   2025</a:t>
            </a:r>
          </a:p>
          <a:p>
            <a:pPr marL="1028700" lvl="1" indent="-571500" algn="l">
              <a:lnSpc>
                <a:spcPct val="100000"/>
              </a:lnSpc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16 in person didactic/lab sessions – includes 2 makeup days 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Days: Saturdays 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Time: 9:00AM – 4:30PM (1/2 hr. lunch)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Location: 883 W. Washington Blvd., Crescent City, CA</a:t>
            </a:r>
          </a:p>
          <a:p>
            <a:pPr lvl="1" algn="l">
              <a:lnSpc>
                <a:spcPct val="150000"/>
              </a:lnSpc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ALL class meetings are face-to-face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NHA Exam: Saturday, May 10</a:t>
            </a:r>
            <a:r>
              <a:rPr lang="en-US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2025. Time:  9:00AM-11:00AM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***Dates are subject to change***</a:t>
            </a:r>
          </a:p>
        </p:txBody>
      </p:sp>
    </p:spTree>
    <p:extLst>
      <p:ext uri="{BB962C8B-B14F-4D97-AF65-F5344CB8AC3E}">
        <p14:creationId xmlns:p14="http://schemas.microsoft.com/office/powerpoint/2010/main" val="3277304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27B88-AA9E-2544-AA4C-A6AC9364C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697" y="134429"/>
            <a:ext cx="10701806" cy="72772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Clinical Externship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73CF1-221C-9647-B1EA-3CCB53758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817" y="746957"/>
            <a:ext cx="10446486" cy="597661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Performed at a local healthcare facility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Program Director will place ALL students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Every attempt will be made to place you in your preferred clinical location.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Compliance documents are required by the sites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When compliance paperwork has cleared: you will be contacted to pickup your blue clinical folder.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This will be used to record the following: 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40 hours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50 successful venipunctures. 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10 dermal sticks &amp; 2 arterial blood gas observations – (TBD in class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marL="365760" lvl="2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Students are responsible for the safekeeping of their folder, including returning it our office upon completion of externship</a:t>
            </a:r>
          </a:p>
        </p:txBody>
      </p:sp>
    </p:spTree>
    <p:extLst>
      <p:ext uri="{BB962C8B-B14F-4D97-AF65-F5344CB8AC3E}">
        <p14:creationId xmlns:p14="http://schemas.microsoft.com/office/powerpoint/2010/main" val="132809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D20CB-663F-0742-90D8-1D9002938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758" y="164117"/>
            <a:ext cx="10660241" cy="88862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Health and Safety</a:t>
            </a:r>
            <a:r>
              <a:rPr lang="en-US" sz="3600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AE607-E41D-E344-9166-139BAC5F9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39" y="948235"/>
            <a:ext cx="10439360" cy="5152119"/>
          </a:xfrm>
        </p:spPr>
        <p:txBody>
          <a:bodyPr>
            <a:normAutofit/>
          </a:bodyPr>
          <a:lstStyle/>
          <a:p>
            <a:pPr marL="365760" lvl="2"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Class size: 18 students</a:t>
            </a:r>
          </a:p>
          <a:p>
            <a:pPr marL="365760" lvl="2"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PPE and hand/hygiene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availableIf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you’re sick, stay home</a:t>
            </a:r>
          </a:p>
          <a:p>
            <a:pPr lvl="2"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Call and email your instructor, as well as the ACE office.</a:t>
            </a:r>
          </a:p>
          <a:p>
            <a:pPr lvl="2"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</a:rPr>
              <a:t>1 absence allowed!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2">
              <a:lnSpc>
                <a:spcPct val="150000"/>
              </a:lnSpc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Program regulations and policies are strictly enforced.</a:t>
            </a:r>
            <a:endParaRPr lang="en-US" sz="2800" b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582336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28053</TotalTime>
  <Words>1024</Words>
  <Application>Microsoft Office PowerPoint</Application>
  <PresentationFormat>Widescreen</PresentationFormat>
  <Paragraphs>159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Aharoni</vt:lpstr>
      <vt:lpstr>Arial</vt:lpstr>
      <vt:lpstr>Avenir Next LT Pro</vt:lpstr>
      <vt:lpstr>Cambria</vt:lpstr>
      <vt:lpstr>PrismaticVTI</vt:lpstr>
      <vt:lpstr>PowerPoint Presentation</vt:lpstr>
      <vt:lpstr>    Welcome and Introductions </vt:lpstr>
      <vt:lpstr>Agenda</vt:lpstr>
      <vt:lpstr>What’s a Phlebotomist?</vt:lpstr>
      <vt:lpstr>What makes a good Phlebotomist?</vt:lpstr>
      <vt:lpstr>About the program.</vt:lpstr>
      <vt:lpstr>Program Dates </vt:lpstr>
      <vt:lpstr>Clinical Externship </vt:lpstr>
      <vt:lpstr>Health and Safety </vt:lpstr>
      <vt:lpstr>PowerPoint Presentation</vt:lpstr>
      <vt:lpstr>Immunization/Screening Information</vt:lpstr>
      <vt:lpstr>Program Costs</vt:lpstr>
      <vt:lpstr>Payment options</vt:lpstr>
      <vt:lpstr>Nelnet Payment Plan</vt:lpstr>
      <vt:lpstr>Application Packet: Process / Requirements</vt:lpstr>
      <vt:lpstr>Program Process (after application period closes)</vt:lpstr>
      <vt:lpstr>Requirements to apply for CPT 1 License</vt:lpstr>
      <vt:lpstr>Questions????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Phlebotomy Program</dc:title>
  <dc:creator>Microsoft Office User</dc:creator>
  <cp:lastModifiedBy>Engman, Tami</cp:lastModifiedBy>
  <cp:revision>126</cp:revision>
  <cp:lastPrinted>2024-10-08T19:47:57Z</cp:lastPrinted>
  <dcterms:created xsi:type="dcterms:W3CDTF">2021-05-28T21:17:24Z</dcterms:created>
  <dcterms:modified xsi:type="dcterms:W3CDTF">2024-10-16T16:47:28Z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b65281-30be-477e-ab72-69dd1df6454d_Enabled">
    <vt:lpwstr>true</vt:lpwstr>
  </property>
  <property fmtid="{D5CDD505-2E9C-101B-9397-08002B2CF9AE}" pid="3" name="MSIP_Label_95b65281-30be-477e-ab72-69dd1df6454d_SetDate">
    <vt:lpwstr>2023-06-29T00:08:02Z</vt:lpwstr>
  </property>
  <property fmtid="{D5CDD505-2E9C-101B-9397-08002B2CF9AE}" pid="4" name="MSIP_Label_95b65281-30be-477e-ab72-69dd1df6454d_Method">
    <vt:lpwstr>Standard</vt:lpwstr>
  </property>
  <property fmtid="{D5CDD505-2E9C-101B-9397-08002B2CF9AE}" pid="5" name="MSIP_Label_95b65281-30be-477e-ab72-69dd1df6454d_Name">
    <vt:lpwstr>defa4170-0d19-0005-0004-bc88714345d2</vt:lpwstr>
  </property>
  <property fmtid="{D5CDD505-2E9C-101B-9397-08002B2CF9AE}" pid="6" name="MSIP_Label_95b65281-30be-477e-ab72-69dd1df6454d_SiteId">
    <vt:lpwstr>8c90edff-0a72-43a7-9568-3eb28b3c8f82</vt:lpwstr>
  </property>
  <property fmtid="{D5CDD505-2E9C-101B-9397-08002B2CF9AE}" pid="7" name="MSIP_Label_95b65281-30be-477e-ab72-69dd1df6454d_ActionId">
    <vt:lpwstr>459bb0f2-b006-4f52-bc29-229418c0b265</vt:lpwstr>
  </property>
  <property fmtid="{D5CDD505-2E9C-101B-9397-08002B2CF9AE}" pid="8" name="MSIP_Label_95b65281-30be-477e-ab72-69dd1df6454d_ContentBits">
    <vt:lpwstr>0</vt:lpwstr>
  </property>
</Properties>
</file>